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56" r:id="rId2"/>
    <p:sldId id="257" r:id="rId3"/>
    <p:sldId id="268" r:id="rId4"/>
    <p:sldId id="259" r:id="rId5"/>
    <p:sldId id="274" r:id="rId6"/>
    <p:sldId id="262" r:id="rId7"/>
    <p:sldId id="269" r:id="rId8"/>
    <p:sldId id="275" r:id="rId9"/>
    <p:sldId id="264" r:id="rId10"/>
    <p:sldId id="266" r:id="rId11"/>
    <p:sldId id="276" r:id="rId12"/>
    <p:sldId id="267" r:id="rId13"/>
    <p:sldId id="27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7052" autoAdjust="0"/>
  </p:normalViewPr>
  <p:slideViewPr>
    <p:cSldViewPr snapToGrid="0">
      <p:cViewPr varScale="1">
        <p:scale>
          <a:sx n="139" d="100"/>
          <a:sy n="139" d="100"/>
        </p:scale>
        <p:origin x="1060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A7827A4-C8FC-4472-8B80-1A871E5260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12" r="32112" b="24356"/>
          <a:stretch/>
        </p:blipFill>
        <p:spPr>
          <a:xfrm>
            <a:off x="5095460" y="3633721"/>
            <a:ext cx="2001079" cy="154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4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7CCAD05-A235-412B-A2E5-7C40995736C3}"/>
              </a:ext>
            </a:extLst>
          </p:cNvPr>
          <p:cNvSpPr/>
          <p:nvPr/>
        </p:nvSpPr>
        <p:spPr>
          <a:xfrm>
            <a:off x="960782" y="564498"/>
            <a:ext cx="10270435" cy="5729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Une place forte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centre du château se trouve toujours le donjon, protégé par une épaisse muraille entourée de douves remplies d’eau.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faut passer le pont-levis pour entrer. Si le château est assiégé, on envoie aux assaillants toutes sortes de projectiles : des flèches, des pierres, des carreaux d’arbalète…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murs sont percés de meurtrières, des fenêtres étroites par lesquelles on tire.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 le XIIIème siècle, l’art de la fortification fait des progrès et les tours carrées laissent place aux tours rondes afin d’éviter les angles morts.</a:t>
            </a:r>
          </a:p>
          <a:p>
            <a:r>
              <a:rPr lang="fr-FR" sz="24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fil du temps cependant, l’édifice se transforme en un véritable lieu de vie regroupant de plus en plus d’habitants.</a:t>
            </a:r>
            <a:endParaRPr lang="fr-FR" sz="2450" dirty="0"/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A359A34-9DEC-474D-A0D5-0ED2581DA7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1" r="10199"/>
          <a:stretch/>
        </p:blipFill>
        <p:spPr>
          <a:xfrm>
            <a:off x="1422849" y="685800"/>
            <a:ext cx="9346301" cy="5486400"/>
          </a:xfrm>
          <a:prstGeom prst="rect">
            <a:avLst/>
          </a:prstGeom>
        </p:spPr>
      </p:pic>
      <p:sp>
        <p:nvSpPr>
          <p:cNvPr id="2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490849" y="6359799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862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3D58FBA-9F28-4853-ADAD-80D34800938D}"/>
              </a:ext>
            </a:extLst>
          </p:cNvPr>
          <p:cNvSpPr txBox="1"/>
          <p:nvPr/>
        </p:nvSpPr>
        <p:spPr>
          <a:xfrm>
            <a:off x="980662" y="5524685"/>
            <a:ext cx="10045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Château de Sully sur Loire</a:t>
            </a:r>
            <a:endParaRPr lang="fr-FR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83F4C0D-69A5-4F0C-9841-81844DF3C2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119" y="873940"/>
            <a:ext cx="5826265" cy="436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064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8484F1EE-FD93-4A6E-A692-2F6D606B37C4}"/>
              </a:ext>
            </a:extLst>
          </p:cNvPr>
          <p:cNvSpPr txBox="1"/>
          <p:nvPr/>
        </p:nvSpPr>
        <p:spPr>
          <a:xfrm>
            <a:off x="2790327" y="5655998"/>
            <a:ext cx="6611346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château de Caen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F219ABE-C44A-4317-87AC-59E4BE3D2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059" y="226577"/>
            <a:ext cx="7792631" cy="519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019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</a:t>
            </a:r>
            <a:b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1D19864-CAA6-4399-A2D2-3EA5C7CAB8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18" r="32307" b="25287"/>
          <a:stretch/>
        </p:blipFill>
        <p:spPr>
          <a:xfrm>
            <a:off x="4474478" y="3235809"/>
            <a:ext cx="3243041" cy="2477720"/>
          </a:xfrm>
          <a:prstGeom prst="rect">
            <a:avLst/>
          </a:prstGeom>
        </p:spPr>
      </p:pic>
      <p:sp>
        <p:nvSpPr>
          <p:cNvPr id="6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395847" y="5713529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76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accords dans le groupe nominal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accords sujet/verbe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Rappelle-toi que dans le groupe nominal, tous les mots s’accordent. Si le nom est au féminin pluriel alors le déterminant et l’adjectif aussi.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Rappelle-toi également que le verbe s’accorde avec son sujet. </a:t>
            </a:r>
          </a:p>
        </p:txBody>
      </p:sp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2800" b="1" dirty="0">
                <a:latin typeface="Calibri" panose="020F0502020204030204" pitchFamily="34" charset="0"/>
                <a:cs typeface="Calibri" panose="020F0502020204030204" pitchFamily="34" charset="0"/>
              </a:rPr>
              <a:t>Défi 4 : </a:t>
            </a:r>
            <a:r>
              <a:rPr lang="fr-FR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Recopie la phrase en remplaçant le mot en gras par le mot indiqué et fais les accords. </a:t>
            </a:r>
            <a:endParaRPr lang="fr-FR" sz="27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A5500B0-D573-4AC6-9F62-C7E8ACDDE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Ils envoient </a:t>
            </a:r>
            <a:r>
              <a:rPr lang="fr-FR" b="1" u="sng" dirty="0">
                <a:latin typeface="Calibri" panose="020F0502020204030204" pitchFamily="34" charset="0"/>
                <a:cs typeface="Calibri" panose="020F0502020204030204" pitchFamily="34" charset="0"/>
              </a:rPr>
              <a:t>une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fine flèche, </a:t>
            </a:r>
            <a:r>
              <a:rPr lang="fr-FR" b="1" u="sng" dirty="0">
                <a:latin typeface="Calibri" panose="020F0502020204030204" pitchFamily="34" charset="0"/>
                <a:cs typeface="Calibri" panose="020F0502020204030204" pitchFamily="34" charset="0"/>
              </a:rPr>
              <a:t>une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grosse pierre.</a:t>
            </a:r>
          </a:p>
          <a:p>
            <a:pPr marL="0" indent="0">
              <a:buNone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des                      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endParaRPr lang="fr-FR" sz="18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r>
              <a:rPr lang="fr-FR" b="1" u="sng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meurtrières sont des fenêtres étroites re.</a:t>
            </a:r>
          </a:p>
          <a:p>
            <a:pPr marL="0" lvl="0" indent="0">
              <a:buClr>
                <a:srgbClr val="83992A"/>
              </a:buClr>
              <a:buNone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Une</a:t>
            </a:r>
          </a:p>
          <a:p>
            <a:pPr marL="0" lvl="0" indent="0">
              <a:buClr>
                <a:srgbClr val="83992A"/>
              </a:buClr>
              <a:buNone/>
            </a:pPr>
            <a:endParaRPr lang="fr-FR" sz="18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r>
              <a:rPr lang="fr-FR" b="1" u="sng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château se transforme en un agréable lieu de vie.</a:t>
            </a:r>
            <a:r>
              <a:rPr lang="fr-FR" b="1" u="sng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None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Les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2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A5500B0-D573-4AC6-9F62-C7E8ACDDE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Ils envoient </a:t>
            </a:r>
            <a:r>
              <a:rPr lang="fr-FR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fine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flèch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es, </a:t>
            </a:r>
            <a:r>
              <a:rPr lang="fr-FR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grosse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pierre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endParaRPr lang="fr-FR" sz="18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r>
              <a:rPr lang="fr-FR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meurtrière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 une fenêtre étroite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lvl="0" indent="0">
              <a:buClr>
                <a:srgbClr val="83992A"/>
              </a:buClr>
              <a:buNone/>
            </a:pPr>
            <a:endParaRPr lang="fr-FR" sz="18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Clr>
                <a:srgbClr val="83992A"/>
              </a:buClr>
              <a:buNone/>
            </a:pPr>
            <a:endParaRPr lang="fr-FR" sz="18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</a:pPr>
            <a:r>
              <a:rPr lang="fr-FR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château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 transform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 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d’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agréable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lieu</a:t>
            </a:r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 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vie.</a:t>
            </a:r>
            <a:r>
              <a:rPr lang="fr-FR" b="1" u="sng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>
                <a:srgbClr val="83992A"/>
              </a:buClr>
              <a:buNone/>
            </a:pP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784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bien accordé 10 à 15 mots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4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accordé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4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E2C9452-54D3-4697-8CC6-5095E56B7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Mets tous les mots au pluriel :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Le château fort avait une tour carrée.</a:t>
            </a:r>
          </a:p>
          <a:p>
            <a:pPr marL="0" indent="0">
              <a:buNone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Clr>
                <a:srgbClr val="83992A"/>
              </a:buClr>
              <a:buNone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Mets tous les mots au singulier :</a:t>
            </a: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 fur </a:t>
            </a:r>
            <a:r>
              <a:rPr lang="fr-FR" sz="320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à mesure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ils construisent des tours rondes.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  <a:endParaRPr lang="fr-FR" sz="27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E2C9452-54D3-4697-8CC6-5095E56B7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Mets tous les mots au pluriel :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Le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château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fort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avai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tour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carrée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Clr>
                <a:srgbClr val="83992A"/>
              </a:buClr>
              <a:buNone/>
            </a:pPr>
            <a:r>
              <a:rPr lang="fr-FR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Mets tous les mots au singulier :</a:t>
            </a: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 fur et mesure,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construi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tour ronde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632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4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564</TotalTime>
  <Words>497</Words>
  <Application>Microsoft Office PowerPoint</Application>
  <PresentationFormat>Grand écran</PresentationFormat>
  <Paragraphs>57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Garamond</vt:lpstr>
      <vt:lpstr>Organique</vt:lpstr>
      <vt:lpstr>Gagne ton chapitre !</vt:lpstr>
      <vt:lpstr>Gagne tes prochains textes de lecture  en validant les défis !</vt:lpstr>
      <vt:lpstr>Les accords dans le groupe nominal Les accords sujet/verbe</vt:lpstr>
      <vt:lpstr>Défi 4 : Recopie la phrase en remplaçant le mot en gras par le mot indiqué et fais les accords. </vt:lpstr>
      <vt:lpstr>CORRECTION</vt:lpstr>
      <vt:lpstr>Résultats  </vt:lpstr>
      <vt:lpstr>Défi 4 : deuxième chance !</vt:lpstr>
      <vt:lpstr>CORRECTION</vt:lpstr>
      <vt:lpstr>Bilan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40</cp:revision>
  <dcterms:created xsi:type="dcterms:W3CDTF">2020-04-05T10:23:13Z</dcterms:created>
  <dcterms:modified xsi:type="dcterms:W3CDTF">2022-08-14T07:00:15Z</dcterms:modified>
</cp:coreProperties>
</file>